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85" r:id="rId1"/>
  </p:sldMasterIdLst>
  <p:sldIdLst>
    <p:sldId id="256" r:id="rId2"/>
    <p:sldId id="323" r:id="rId3"/>
    <p:sldId id="322" r:id="rId4"/>
    <p:sldId id="317" r:id="rId5"/>
    <p:sldId id="335" r:id="rId6"/>
    <p:sldId id="336" r:id="rId7"/>
    <p:sldId id="271" r:id="rId8"/>
    <p:sldId id="318" r:id="rId9"/>
    <p:sldId id="319" r:id="rId10"/>
    <p:sldId id="327" r:id="rId11"/>
    <p:sldId id="326" r:id="rId12"/>
    <p:sldId id="325" r:id="rId13"/>
    <p:sldId id="321" r:id="rId14"/>
    <p:sldId id="333" r:id="rId15"/>
    <p:sldId id="328" r:id="rId16"/>
    <p:sldId id="329" r:id="rId17"/>
    <p:sldId id="332" r:id="rId18"/>
    <p:sldId id="338" r:id="rId19"/>
    <p:sldId id="31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finity" initials="I" lastIdx="1" clrIdx="0">
    <p:extLst>
      <p:ext uri="{19B8F6BF-5375-455C-9EA6-DF929625EA0E}">
        <p15:presenceInfo xmlns:p15="http://schemas.microsoft.com/office/powerpoint/2012/main" userId="Infinit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0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6524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53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6CE7D5-CF57-46EF-B807-FDD0502418D4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498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6CE7D5-CF57-46EF-B807-FDD0502418D4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79067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6CE7D5-CF57-46EF-B807-FDD0502418D4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1813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680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3470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9665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6CE7D5-CF57-46EF-B807-FDD0502418D4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997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508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6CE7D5-CF57-46EF-B807-FDD0502418D4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077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086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2934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3573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706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234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8984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872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620" y="161772"/>
            <a:ext cx="8020711" cy="1976390"/>
          </a:xfrm>
        </p:spPr>
        <p:txBody>
          <a:bodyPr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sz="3600" b="1" i="0" u="none" strike="noStrike" cap="none" normalizeH="0" dirty="0" err="1">
                <a:ln>
                  <a:noFill/>
                </a:ln>
                <a:solidFill>
                  <a:srgbClr val="FF0000"/>
                </a:solidFill>
                <a:effectLst/>
                <a:latin typeface="Arial Black" panose="020B0604020202020204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Malignant</a:t>
            </a:r>
            <a:r>
              <a:rPr kumimoji="0" lang="fr-FR" altLang="en-US" sz="3600" b="1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Arial Black" panose="020B0604020202020204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 </a:t>
            </a:r>
            <a:r>
              <a:rPr kumimoji="0" lang="fr-FR" altLang="en-US" sz="3600" b="1" i="0" u="none" strike="noStrike" cap="none" normalizeH="0" dirty="0" err="1">
                <a:ln>
                  <a:noFill/>
                </a:ln>
                <a:solidFill>
                  <a:srgbClr val="FF0000"/>
                </a:solidFill>
                <a:effectLst/>
                <a:latin typeface="Arial Black" panose="020B0604020202020204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Comments</a:t>
            </a:r>
            <a:r>
              <a:rPr kumimoji="0" lang="fr-FR" altLang="en-US" sz="3600" b="1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Arial Black" panose="020B0604020202020204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 Classifier </a:t>
            </a:r>
            <a:endParaRPr kumimoji="0" lang="en-US" altLang="en-US" sz="4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 Black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87939" y="5402687"/>
            <a:ext cx="4004061" cy="137293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 Black" panose="020B0604020202020204" pitchFamily="34" charset="0"/>
                <a:cs typeface="Arial" panose="020B0604020202020204" pitchFamily="34" charset="0"/>
              </a:rPr>
              <a:t>SUBMITTED BY :-PRATIK KUMAR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67A130-A9EA-4D8D-A2C4-CA6DF9E0D7A1}"/>
              </a:ext>
            </a:extLst>
          </p:cNvPr>
          <p:cNvSpPr txBox="1"/>
          <p:nvPr/>
        </p:nvSpPr>
        <p:spPr>
          <a:xfrm>
            <a:off x="8037095" y="2459504"/>
            <a:ext cx="3224463" cy="19389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SemiLight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From word cloud of </a:t>
            </a:r>
            <a:r>
              <a:rPr kumimoji="0" lang="en-US" altLang="en-US" sz="20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SemiLight" panose="020B0502040204020203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Highly malignant comments</a:t>
            </a:r>
            <a:r>
              <a:rPr kumimoji="0" lang="en-US" altLang="en-US" sz="20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SemiLight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it is clear that it mostly consists of words like fuck, stupid, fucking, bitch, crow, shit, cocksucker </a:t>
            </a:r>
            <a:r>
              <a:rPr kumimoji="0" lang="en-US" altLang="en-US" sz="2000" b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Bahnschrift SemiLight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etc</a:t>
            </a:r>
            <a:r>
              <a:rPr kumimoji="0" lang="en-US" altLang="en-US" sz="20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2000" b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7BC10-DAC2-45FE-9FEA-5F62D4B12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5" t="23791" r="29485" b="10458"/>
          <a:stretch/>
        </p:blipFill>
        <p:spPr>
          <a:xfrm>
            <a:off x="1120588" y="1479175"/>
            <a:ext cx="6373906" cy="450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04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55BCC64D-B0C0-49D7-A9E9-D0A12BE63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9442" y="2459504"/>
            <a:ext cx="3068053" cy="193899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u="none" strike="noStrike" cap="none" normalizeH="0" baseline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From word cloud of </a:t>
            </a:r>
            <a:r>
              <a:rPr kumimoji="0" lang="en-US" altLang="en-US" sz="2000" u="none" strike="noStrike" cap="none" normalizeH="0" baseline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Rude comments</a:t>
            </a:r>
            <a:r>
              <a:rPr kumimoji="0" lang="en-US" altLang="en-US" sz="2000" u="none" strike="noStrike" cap="none" normalizeH="0" baseline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it is clear that it mostly consists of words like fucking, shit, white, absurd, piece, edits, stuff, absurd etc.</a:t>
            </a:r>
            <a:r>
              <a:rPr kumimoji="0" lang="en-US" altLang="en-US" sz="2000" u="none" strike="noStrike" cap="none" normalizeH="0" baseline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Bahnschrift Light" panose="020B0502040204020203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893E0-97D5-43ED-93CB-20F690E28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15" t="26013" r="29779" b="8235"/>
          <a:stretch/>
        </p:blipFill>
        <p:spPr>
          <a:xfrm>
            <a:off x="1192305" y="1461246"/>
            <a:ext cx="6364941" cy="450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10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CD6F6E70-C657-42A7-B30E-8488732A8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7094" y="2459504"/>
            <a:ext cx="3236495" cy="193899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2000" b="0" kern="0" dirty="0">
                <a:effectLst/>
                <a:latin typeface="Bahnschrift SemiLight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From word cloud of Threat comments, it is clear that it mostly consists of words like fuck, suck, Bitch, die, stupid,  warning etc.</a:t>
            </a:r>
            <a:endParaRPr kumimoji="0" lang="en-US" altLang="en-US" sz="2400" u="none" strike="noStrike" cap="none" normalizeH="0" baseline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BFD89-81DD-4CAE-A996-DE5FE5136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68" t="23660" r="29117" b="10065"/>
          <a:stretch/>
        </p:blipFill>
        <p:spPr>
          <a:xfrm>
            <a:off x="995083" y="1093694"/>
            <a:ext cx="6463552" cy="454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38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F2F7064E-2EF2-4B6D-8F70-1912D7116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2613392"/>
            <a:ext cx="3272589" cy="163121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2000" b="0" kern="0" dirty="0">
                <a:effectLst/>
                <a:latin typeface="Bahnschrift SemiLight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From word cloud of Abuse comments, it is clear that it mostly consists of words like edits, white, shit, stuff, fuck, piss, fucking etc.</a:t>
            </a:r>
            <a:endParaRPr kumimoji="0" lang="en-US" altLang="en-US" sz="2800" u="none" strike="noStrike" cap="none" normalizeH="0" baseline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CF671-8E53-4055-A1E2-F39042839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41" t="24706" r="29853" b="8889"/>
          <a:stretch/>
        </p:blipFill>
        <p:spPr>
          <a:xfrm>
            <a:off x="1129553" y="1317812"/>
            <a:ext cx="6364941" cy="45540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FDEE7F3-8F1C-4CAB-8000-47A2743FC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2613392"/>
            <a:ext cx="3272589" cy="163121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kern="0" dirty="0">
                <a:effectLst/>
                <a:latin typeface="Bahnschrift SemiLight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From word cloud of Loathe comments, it is clear that it mostly consists of words like fuck, gay, kill, think, jew, u etc.</a:t>
            </a:r>
            <a:endParaRPr kumimoji="0" lang="en-US" altLang="en-US" sz="2800" u="none" strike="noStrike" cap="none" normalizeH="0" baseline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812BE-26C9-4A85-B516-4C5CA08E3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94" t="26276" r="29412" b="8104"/>
          <a:stretch/>
        </p:blipFill>
        <p:spPr>
          <a:xfrm>
            <a:off x="1138517" y="1497105"/>
            <a:ext cx="6436659" cy="450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1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53F84-EDC6-4F42-B2BB-3B7676866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376" y="2377360"/>
            <a:ext cx="4765040" cy="13646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E7D5E9-1B80-47DE-8DA0-0ED1291B839B}"/>
              </a:ext>
            </a:extLst>
          </p:cNvPr>
          <p:cNvSpPr txBox="1"/>
          <p:nvPr/>
        </p:nvSpPr>
        <p:spPr>
          <a:xfrm>
            <a:off x="1239253" y="1351209"/>
            <a:ext cx="2920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Visualization &amp; Data Wrangling Library used</a:t>
            </a:r>
            <a:endParaRPr lang="en-IN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DAEF-D008-44F9-9ACA-3E854A6BC371}"/>
              </a:ext>
            </a:extLst>
          </p:cNvPr>
          <p:cNvSpPr txBox="1"/>
          <p:nvPr/>
        </p:nvSpPr>
        <p:spPr>
          <a:xfrm>
            <a:off x="1335508" y="2875001"/>
            <a:ext cx="3031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Text Mining Library used</a:t>
            </a:r>
            <a:endParaRPr lang="en-IN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82483-21C2-4528-B90B-B0177A53DB52}"/>
              </a:ext>
            </a:extLst>
          </p:cNvPr>
          <p:cNvSpPr txBox="1"/>
          <p:nvPr/>
        </p:nvSpPr>
        <p:spPr>
          <a:xfrm>
            <a:off x="1239254" y="4629764"/>
            <a:ext cx="303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Machine Learning Model Building Library used</a:t>
            </a:r>
            <a:endParaRPr lang="en-IN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92E8C7-D37F-4B40-9B9E-17700B7BC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312" y="3892480"/>
            <a:ext cx="5255895" cy="2120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B9190E-8CE8-4F47-B94F-C06F2A13A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376" y="844620"/>
            <a:ext cx="4489889" cy="13646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178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6E5ED-E1CF-45CF-A4DD-C013C410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 Building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2F6FD-E7BA-4F2D-8809-05A9319C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b="1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different classification algorithm used in this project to build ML model are as below:</a:t>
            </a:r>
            <a:endParaRPr lang="en-IN" dirty="0">
              <a:solidFill>
                <a:schemeClr val="tx1"/>
              </a:solidFill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Random Forest classifier</a:t>
            </a: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Support Vector Classifier</a:t>
            </a: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Logistics Regression</a:t>
            </a: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AdaBoost Classifier</a:t>
            </a:r>
          </a:p>
        </p:txBody>
      </p:sp>
    </p:spTree>
    <p:extLst>
      <p:ext uri="{BB962C8B-B14F-4D97-AF65-F5344CB8AC3E}">
        <p14:creationId xmlns:p14="http://schemas.microsoft.com/office/powerpoint/2010/main" val="1024489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2243-A2A9-4D9B-B8AD-D4642BE8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ML Model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9742C-7469-45F0-89FF-4D56FE804532}"/>
              </a:ext>
            </a:extLst>
          </p:cNvPr>
          <p:cNvSpPr txBox="1"/>
          <p:nvPr/>
        </p:nvSpPr>
        <p:spPr>
          <a:xfrm>
            <a:off x="7146757" y="3038409"/>
            <a:ext cx="3513222" cy="19389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i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</a:rPr>
              <a:t>Final Model is giving us Accuracy score of 91.26% which is slightly improved compare to earlier Accuracy score of 91.15%.</a:t>
            </a:r>
            <a:endParaRPr lang="en-IN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D95D5C-BF5D-44D6-9C17-1EBEDD898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98" y="2673349"/>
            <a:ext cx="5720055" cy="29694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0903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2DCCEA-CB27-4BDA-BF4A-882F13B220DC}"/>
              </a:ext>
            </a:extLst>
          </p:cNvPr>
          <p:cNvSpPr txBox="1">
            <a:spLocks/>
          </p:cNvSpPr>
          <p:nvPr/>
        </p:nvSpPr>
        <p:spPr>
          <a:xfrm>
            <a:off x="1295402" y="982132"/>
            <a:ext cx="9601196" cy="99104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AOC-ROC Curve &amp; Confusion Matrix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85356-605D-407F-8F01-46CC6A4AC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70" t="27190" r="37059" b="7712"/>
          <a:stretch/>
        </p:blipFill>
        <p:spPr>
          <a:xfrm>
            <a:off x="863445" y="1567177"/>
            <a:ext cx="5360894" cy="4464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8C92C-30E3-489E-9347-E853ABEA9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41" t="21830" r="35588" b="5490"/>
          <a:stretch/>
        </p:blipFill>
        <p:spPr>
          <a:xfrm>
            <a:off x="6096000" y="1567175"/>
            <a:ext cx="5665694" cy="44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7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837" y="1022863"/>
            <a:ext cx="9366325" cy="1143000"/>
          </a:xfrm>
        </p:spPr>
        <p:txBody>
          <a:bodyPr>
            <a:normAutofit/>
          </a:bodyPr>
          <a:lstStyle/>
          <a:p>
            <a:r>
              <a:rPr lang="en-US" sz="4400" b="1" i="1" dirty="0">
                <a:solidFill>
                  <a:schemeClr val="tx1"/>
                </a:solidFill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40169"/>
            <a:ext cx="10366420" cy="33906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07000"/>
              </a:lnSpc>
              <a:buSzPct val="75000"/>
              <a:buFont typeface="Wingdings" panose="05000000000000000000" pitchFamily="2" charset="2"/>
              <a:buChar char="§"/>
            </a:pPr>
            <a:r>
              <a:rPr lang="en-IN" i="0" dirty="0">
                <a:solidFill>
                  <a:schemeClr val="accent5">
                    <a:lumMod val="75000"/>
                  </a:schemeClr>
                </a:solidFill>
                <a:effectLst/>
                <a:ea typeface="Calibri" panose="020F0502020204030204" pitchFamily="34" charset="0"/>
                <a:cs typeface="Helvetica" panose="020B0604020202020204" pitchFamily="34" charset="0"/>
              </a:rPr>
              <a:t>Linear Support Vector Classifier</a:t>
            </a:r>
            <a:r>
              <a:rPr lang="en-IN" b="0" i="1" dirty="0">
                <a:solidFill>
                  <a:schemeClr val="accent5">
                    <a:lumMod val="75000"/>
                  </a:schemeClr>
                </a:solidFill>
                <a:effectLst/>
                <a:ea typeface="Calibri" panose="020F0502020204030204" pitchFamily="34" charset="0"/>
                <a:cs typeface="Helvetica" panose="020B0604020202020204" pitchFamily="34" charset="0"/>
              </a:rPr>
              <a:t> </a:t>
            </a:r>
            <a:r>
              <a:rPr lang="en-IN" b="0" dirty="0">
                <a:solidFill>
                  <a:schemeClr val="accent5">
                    <a:lumMod val="75000"/>
                  </a:schemeClr>
                </a:solidFill>
                <a:effectLst/>
                <a:ea typeface="Calibri" panose="020F0502020204030204" pitchFamily="34" charset="0"/>
                <a:cs typeface="Helvetica" panose="020B0604020202020204" pitchFamily="34" charset="0"/>
              </a:rPr>
              <a:t>performs better with</a:t>
            </a:r>
            <a:r>
              <a:rPr lang="en-IN" b="0" i="1" dirty="0">
                <a:solidFill>
                  <a:schemeClr val="accent5">
                    <a:lumMod val="75000"/>
                  </a:schemeClr>
                </a:solidFill>
                <a:effectLst/>
                <a:ea typeface="Calibri" panose="020F0502020204030204" pitchFamily="34" charset="0"/>
                <a:cs typeface="Helvetica" panose="020B0604020202020204" pitchFamily="34" charset="0"/>
              </a:rPr>
              <a:t> </a:t>
            </a:r>
            <a:r>
              <a:rPr lang="en-IN" i="0" dirty="0">
                <a:solidFill>
                  <a:schemeClr val="accent5">
                    <a:lumMod val="75000"/>
                  </a:schemeClr>
                </a:solidFill>
                <a:effectLst/>
                <a:ea typeface="Calibri" panose="020F0502020204030204" pitchFamily="34" charset="0"/>
                <a:cs typeface="Helvetica" panose="020B0604020202020204" pitchFamily="34" charset="0"/>
              </a:rPr>
              <a:t>Accuracy Score: 91.2 %</a:t>
            </a:r>
            <a:r>
              <a:rPr lang="en-IN" b="0" i="1" dirty="0">
                <a:solidFill>
                  <a:schemeClr val="accent5">
                    <a:lumMod val="75000"/>
                  </a:schemeClr>
                </a:solidFill>
                <a:effectLst/>
                <a:ea typeface="Calibri" panose="020F0502020204030204" pitchFamily="34" charset="0"/>
                <a:cs typeface="Helvetica" panose="020B0604020202020204" pitchFamily="34" charset="0"/>
              </a:rPr>
              <a:t> </a:t>
            </a:r>
            <a:r>
              <a:rPr lang="en-IN" b="0" dirty="0">
                <a:solidFill>
                  <a:schemeClr val="accent5">
                    <a:lumMod val="75000"/>
                  </a:schemeClr>
                </a:solidFill>
                <a:effectLst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en-IN" b="0" i="1" dirty="0">
                <a:solidFill>
                  <a:schemeClr val="accent5">
                    <a:lumMod val="75000"/>
                  </a:schemeClr>
                </a:solidFill>
                <a:effectLst/>
                <a:ea typeface="Calibri" panose="020F0502020204030204" pitchFamily="34" charset="0"/>
                <a:cs typeface="Helvetica" panose="020B0604020202020204" pitchFamily="34" charset="0"/>
              </a:rPr>
              <a:t> </a:t>
            </a:r>
            <a:r>
              <a:rPr lang="en-IN" i="0" dirty="0">
                <a:solidFill>
                  <a:schemeClr val="accent5">
                    <a:lumMod val="75000"/>
                  </a:schemeClr>
                </a:solidFill>
                <a:effectLst/>
                <a:ea typeface="Calibri" panose="020F0502020204030204" pitchFamily="34" charset="0"/>
                <a:cs typeface="Helvetica" panose="020B0604020202020204" pitchFamily="34" charset="0"/>
              </a:rPr>
              <a:t>Hamming Loss: 2.09 %</a:t>
            </a:r>
            <a:r>
              <a:rPr lang="en-IN" b="0" i="1" dirty="0">
                <a:solidFill>
                  <a:schemeClr val="accent5">
                    <a:lumMod val="75000"/>
                  </a:schemeClr>
                </a:solidFill>
                <a:effectLst/>
                <a:ea typeface="Calibri" panose="020F0502020204030204" pitchFamily="34" charset="0"/>
                <a:cs typeface="Helvetica" panose="020B0604020202020204" pitchFamily="34" charset="0"/>
              </a:rPr>
              <a:t> </a:t>
            </a:r>
            <a:r>
              <a:rPr lang="en-IN" b="0" dirty="0">
                <a:solidFill>
                  <a:schemeClr val="accent5">
                    <a:lumMod val="75000"/>
                  </a:schemeClr>
                </a:solidFill>
                <a:effectLst/>
                <a:ea typeface="Calibri" panose="020F0502020204030204" pitchFamily="34" charset="0"/>
                <a:cs typeface="Helvetica" panose="020B0604020202020204" pitchFamily="34" charset="0"/>
              </a:rPr>
              <a:t>than the other classification models. </a:t>
            </a:r>
            <a:endParaRPr lang="en-IN" dirty="0">
              <a:solidFill>
                <a:schemeClr val="accent5">
                  <a:lumMod val="75000"/>
                </a:schemeClr>
              </a:solidFill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buSzPct val="750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accent5">
                    <a:lumMod val="75000"/>
                  </a:schemeClr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Final Model (</a:t>
            </a:r>
            <a:r>
              <a:rPr lang="en-IN" b="0" dirty="0">
                <a:solidFill>
                  <a:schemeClr val="accent5">
                    <a:lumMod val="75000"/>
                  </a:schemeClr>
                </a:solidFill>
                <a:effectLst/>
                <a:ea typeface="Calibri" panose="020F0502020204030204" pitchFamily="34" charset="0"/>
                <a:cs typeface="Helvetica" panose="020B0604020202020204" pitchFamily="34" charset="0"/>
              </a:rPr>
              <a:t>Hyperparameter Tuning)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 is giving us Accuracy score of 91.26% which is slightly improved compare to earlier Accuracy score of 91.15%.</a:t>
            </a:r>
          </a:p>
          <a:p>
            <a:pPr>
              <a:lnSpc>
                <a:spcPct val="115000"/>
              </a:lnSpc>
              <a:spcAft>
                <a:spcPts val="800"/>
              </a:spcAft>
              <a:buSzPct val="750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accent5">
                    <a:lumMod val="75000"/>
                  </a:schemeClr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SVM classifier is fastest algorithm compare to others.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4D90C-0487-4C15-B862-01F64C8367CA}"/>
              </a:ext>
            </a:extLst>
          </p:cNvPr>
          <p:cNvSpPr txBox="1"/>
          <p:nvPr/>
        </p:nvSpPr>
        <p:spPr>
          <a:xfrm>
            <a:off x="1223492" y="974438"/>
            <a:ext cx="964627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4400" dirty="0">
                <a:latin typeface="+mj-lt"/>
                <a:cs typeface="Arial" panose="020B0604020202020204" pitchFamily="34" charset="0"/>
              </a:rPr>
              <a:t>Problem Statement </a:t>
            </a:r>
            <a:endParaRPr lang="en-US" sz="2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B5B3F9-8B0F-46EA-923F-C71B32BE5243}"/>
              </a:ext>
            </a:extLst>
          </p:cNvPr>
          <p:cNvSpPr txBox="1"/>
          <p:nvPr/>
        </p:nvSpPr>
        <p:spPr>
          <a:xfrm>
            <a:off x="1223492" y="2084183"/>
            <a:ext cx="981351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just"/>
            <a:endParaRPr lang="en-IN" sz="2800" b="1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/>
            <a:r>
              <a:rPr lang="en-IN" sz="2800" b="1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Our goal is to build a prototype of online hate and abuse comment classifier which can used to classify hate and offensive comments so that it can be controlled and restricted from spreading hatred and cyberbullying. </a:t>
            </a:r>
          </a:p>
        </p:txBody>
      </p:sp>
    </p:spTree>
    <p:extLst>
      <p:ext uri="{BB962C8B-B14F-4D97-AF65-F5344CB8AC3E}">
        <p14:creationId xmlns:p14="http://schemas.microsoft.com/office/powerpoint/2010/main" val="37839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0467E1-5820-4852-9CBC-1118D497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–Label Classification Problem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6524E-6726-4E9E-9579-43D95CE19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</a:rPr>
              <a:t>Difference between multi-class classification &amp; multi-label classification </a:t>
            </a:r>
            <a:r>
              <a:rPr lang="en-US" b="0" i="0" dirty="0">
                <a:solidFill>
                  <a:srgbClr val="292929"/>
                </a:solidFill>
                <a:effectLst/>
              </a:rPr>
              <a:t>is that in multi-class problems the classes are mutually exclusive, whereas for multi-label problems each label represents a different classification task, but the tasks are somehow related.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</a:rPr>
              <a:t>For example, </a:t>
            </a:r>
            <a:r>
              <a:rPr lang="en-US" b="1" i="1" dirty="0">
                <a:solidFill>
                  <a:srgbClr val="292929"/>
                </a:solidFill>
                <a:effectLst/>
              </a:rPr>
              <a:t>multi-class classification</a:t>
            </a:r>
            <a:r>
              <a:rPr lang="en-US" b="1" i="0" dirty="0">
                <a:solidFill>
                  <a:srgbClr val="292929"/>
                </a:solidFill>
                <a:effectLst/>
              </a:rPr>
              <a:t> </a:t>
            </a:r>
            <a:r>
              <a:rPr lang="en-US" b="0" i="0" dirty="0">
                <a:solidFill>
                  <a:srgbClr val="292929"/>
                </a:solidFill>
                <a:effectLst/>
              </a:rPr>
              <a:t>makes the assumption that each sample is assigned to one and only one label: a fruit can be either an apple or a pear but not both at the same time. Whereas, an instance of </a:t>
            </a:r>
            <a:r>
              <a:rPr lang="en-US" b="1" i="1" dirty="0">
                <a:solidFill>
                  <a:srgbClr val="292929"/>
                </a:solidFill>
                <a:effectLst/>
              </a:rPr>
              <a:t>multi-label classification</a:t>
            </a:r>
            <a:r>
              <a:rPr lang="en-US" b="1" i="0" dirty="0">
                <a:solidFill>
                  <a:srgbClr val="292929"/>
                </a:solidFill>
                <a:effectLst/>
              </a:rPr>
              <a:t> </a:t>
            </a:r>
            <a:r>
              <a:rPr lang="en-US" b="0" i="0" dirty="0">
                <a:solidFill>
                  <a:srgbClr val="292929"/>
                </a:solidFill>
                <a:effectLst/>
              </a:rPr>
              <a:t>can be that a text might be about any of religion, politics, finance or education at the same time or none of these.</a:t>
            </a:r>
          </a:p>
        </p:txBody>
      </p:sp>
    </p:spTree>
    <p:extLst>
      <p:ext uri="{BB962C8B-B14F-4D97-AF65-F5344CB8AC3E}">
        <p14:creationId xmlns:p14="http://schemas.microsoft.com/office/powerpoint/2010/main" val="33285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76C44F-1D9A-4B31-A0C5-A692F99B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13" y="927279"/>
            <a:ext cx="9534197" cy="102500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Exploration of Target Variable Ratings</a:t>
            </a:r>
            <a:endParaRPr lang="en-IN" sz="4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7E6541-12E9-482A-B0F2-38B08DC30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75358" y="2079772"/>
            <a:ext cx="3958389" cy="3718600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IN" sz="24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Out of total Negative comments the maximum negative comments come with Malignant in nature followed by rude categories.</a:t>
            </a: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IN" sz="24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Around 90% comments are Good/Neutral in nature while rest 10% comments are Negative in nature.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IN" sz="24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Very few comments come with threatening nature.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DF15D-019C-48AC-BE47-E5BAF7266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32" t="25621" r="11056" b="5883"/>
          <a:stretch/>
        </p:blipFill>
        <p:spPr>
          <a:xfrm>
            <a:off x="1048870" y="1952282"/>
            <a:ext cx="5970495" cy="38460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C3BE42-A1BF-4EF0-B5CA-4E80D75E8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84" y="1378785"/>
            <a:ext cx="7277402" cy="41004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3C5B25-FD46-4106-9A80-4E5BADEC93A8}"/>
              </a:ext>
            </a:extLst>
          </p:cNvPr>
          <p:cNvSpPr txBox="1"/>
          <p:nvPr/>
        </p:nvSpPr>
        <p:spPr>
          <a:xfrm>
            <a:off x="8422105" y="2274838"/>
            <a:ext cx="2899611" cy="23083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400" b="0" kern="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Out of total negative comments around 43.58% are malignant in nature followed by 24.07% are rude comments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87900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F4E2F0-B207-4076-8DBC-E4E17B424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41" y="1624337"/>
            <a:ext cx="6091254" cy="38771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47A072-7CCD-4E4A-8985-0206E31B71FC}"/>
              </a:ext>
            </a:extLst>
          </p:cNvPr>
          <p:cNvSpPr txBox="1"/>
          <p:nvPr/>
        </p:nvSpPr>
        <p:spPr>
          <a:xfrm>
            <a:off x="7327233" y="1624337"/>
            <a:ext cx="3946356" cy="38164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0" kern="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Above is a plot showing the comment length frequency. As noticed, most of the comments are short with only a few comments longer than 1000 words.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0" kern="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Majority of the comments are of length 500, where maximum length is 5000 and minimum length is 5. Median length being 250.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4115291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3170" y="181708"/>
            <a:ext cx="115277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 sz="4000" b="1" dirty="0">
              <a:cs typeface="Segoe UI" panose="020B0502040204020203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6246" y="6424247"/>
            <a:ext cx="3505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IN" sz="1600" dirty="0">
              <a:latin typeface="WordVisi_MSFontService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09FB68-954B-4D5E-8A8D-B280500D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 Processing 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25172E-A8FD-4E1B-92E5-BC4BC8B99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77838"/>
            <a:ext cx="9809745" cy="3554569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Convert the text to lowercase </a:t>
            </a:r>
          </a:p>
          <a:p>
            <a:pPr lvl="0">
              <a:lnSpc>
                <a:spcPct val="107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Remove the punctuations, digits and special characters </a:t>
            </a:r>
          </a:p>
          <a:p>
            <a:pPr lvl="0">
              <a:lnSpc>
                <a:spcPct val="107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Tokenize the text, filter out the adjectives used in the review and create a new column in data frame </a:t>
            </a:r>
          </a:p>
          <a:p>
            <a:pPr lvl="0">
              <a:lnSpc>
                <a:spcPct val="107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Remove the stop words</a:t>
            </a:r>
          </a:p>
          <a:p>
            <a:pPr lvl="0">
              <a:lnSpc>
                <a:spcPct val="107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Stemming and Lemmatising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Applying Text Vectorization to convert text into numeric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145E64-7E6C-49C0-A9B8-2D830405D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for getting word sense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E2144F-75F5-4324-A68D-42A58B09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  <a:tab pos="457200" algn="l"/>
              </a:tabLst>
            </a:pPr>
            <a:r>
              <a:rPr lang="en-IN" sz="28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Word Cloud is a visualization technique for text data wherein each word is picturized with its importance in the context or its frequency.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  <a:tab pos="457200" algn="l"/>
              </a:tabLst>
            </a:pPr>
            <a:r>
              <a:rPr lang="en-IN" sz="28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more commonly the term appears within the text being analysed, the larger the word appears in the image generated.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IN" sz="28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enlarged texts are the greatest number of words used there and small texts are the smaller number of words used.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944176-9A6B-4E55-B7EA-3B70733E0EE3}"/>
              </a:ext>
            </a:extLst>
          </p:cNvPr>
          <p:cNvSpPr txBox="1"/>
          <p:nvPr/>
        </p:nvSpPr>
        <p:spPr>
          <a:xfrm>
            <a:off x="7988968" y="2305615"/>
            <a:ext cx="3084095" cy="2554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000" b="1" kern="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From word cloud of malignant comments, it is clear that it mostly consists of words like edits, hey, </a:t>
            </a:r>
            <a:r>
              <a:rPr lang="en-IN" sz="2000" b="1" kern="0" dirty="0" err="1">
                <a:effectLst/>
                <a:ea typeface="Calibri" panose="020F0502020204030204" pitchFamily="34" charset="0"/>
                <a:cs typeface="Mangal" panose="02040503050203030202" pitchFamily="18" charset="0"/>
              </a:rPr>
              <a:t>absurd,white</a:t>
            </a:r>
            <a:r>
              <a:rPr lang="en-IN" sz="2000" b="1" kern="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, fucking, gay, cocksucker, work, piss, think, Taliban etc</a:t>
            </a:r>
            <a:endParaRPr lang="en-I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D3A1E-5DC6-423D-B848-4115EEF04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9" t="24052" r="28676" b="7713"/>
          <a:stretch/>
        </p:blipFill>
        <p:spPr>
          <a:xfrm>
            <a:off x="984703" y="1272989"/>
            <a:ext cx="6436659" cy="46795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{0EC0B002-8B78-F747-9945-822568082821}tf10001079_mac</Template>
  <TotalTime>417</TotalTime>
  <Words>743</Words>
  <Application>Microsoft Macintosh PowerPoint</Application>
  <PresentationFormat>Widescreen</PresentationFormat>
  <Paragraphs>48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Black</vt:lpstr>
      <vt:lpstr>Bahnschrift Light</vt:lpstr>
      <vt:lpstr>Bahnschrift SemiLight</vt:lpstr>
      <vt:lpstr>Century Gothic</vt:lpstr>
      <vt:lpstr>Symbol</vt:lpstr>
      <vt:lpstr>Wingdings</vt:lpstr>
      <vt:lpstr>WordVisi_MSFontService</vt:lpstr>
      <vt:lpstr>Vapor Trail</vt:lpstr>
      <vt:lpstr>Malignant Comments Classifier </vt:lpstr>
      <vt:lpstr>PowerPoint Presentation</vt:lpstr>
      <vt:lpstr>Multi –Label Classification Problem</vt:lpstr>
      <vt:lpstr>Exploration of Target Variable Ratings</vt:lpstr>
      <vt:lpstr>PowerPoint Presentation</vt:lpstr>
      <vt:lpstr>PowerPoint Presentation</vt:lpstr>
      <vt:lpstr>Data Pre Processing </vt:lpstr>
      <vt:lpstr>Word Cloud for getting word sense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Model Building</vt:lpstr>
      <vt:lpstr>Final ML Model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</dc:creator>
  <cp:lastModifiedBy>PRATIK SINGH</cp:lastModifiedBy>
  <cp:revision>1557</cp:revision>
  <dcterms:created xsi:type="dcterms:W3CDTF">2020-12-29T14:55:00Z</dcterms:created>
  <dcterms:modified xsi:type="dcterms:W3CDTF">2022-07-08T08:35:51Z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6A9E5918D763443BBEE7C236F4E313C1</vt:lpwstr>
  </property>
  <property fmtid="{D5CDD505-2E9C-101B-9397-08002B2CF9AE}" pid="3" name="KSOProductBuildVer">
    <vt:lpwstr>1033-11.2.0.10296</vt:lpwstr>
  </property>
</Properties>
</file>